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8" r:id="rId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4899"/>
    <a:srgbClr val="D30014"/>
    <a:srgbClr val="FFCB0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21"/>
    <p:restoredTop sz="94529"/>
  </p:normalViewPr>
  <p:slideViewPr>
    <p:cSldViewPr snapToGrid="0" snapToObjects="1">
      <p:cViewPr varScale="1">
        <p:scale>
          <a:sx n="62" d="100"/>
          <a:sy n="62" d="100"/>
        </p:scale>
        <p:origin x="155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456A72-8909-0743-9503-AB33788EC472}" type="datetimeFigureOut">
              <a:rPr lang="de-DE" smtClean="0"/>
              <a:t>22.11.2020</a:t>
            </a:fld>
            <a:endParaRPr lang="de-DE"/>
          </a:p>
        </p:txBody>
      </p:sp>
      <p:sp>
        <p:nvSpPr>
          <p:cNvPr id="4" name="Folienbildplatzhalt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3D8BB3-9264-7447-A184-E8FC83CE9FEE}" type="slidenum">
              <a:rPr lang="de-DE" smtClean="0"/>
              <a:t>‹Nr.›</a:t>
            </a:fld>
            <a:endParaRPr lang="de-DE"/>
          </a:p>
        </p:txBody>
      </p:sp>
    </p:spTree>
    <p:extLst>
      <p:ext uri="{BB962C8B-B14F-4D97-AF65-F5344CB8AC3E}">
        <p14:creationId xmlns:p14="http://schemas.microsoft.com/office/powerpoint/2010/main" val="2933340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3D8BB3-9264-7447-A184-E8FC83CE9FEE}"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0042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61665A25-7B8A-E849-934B-8D9AAA51A19D}" type="datetimeFigureOut">
              <a:rPr lang="de-DE" smtClean="0"/>
              <a:t>22.11.2020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2D649F2-0602-4B4F-977A-3AAB3A13426E}" type="slidenum">
              <a:rPr lang="de-DE" smtClean="0"/>
              <a:t>‹Nr.›</a:t>
            </a:fld>
            <a:endParaRPr lang="de-DE"/>
          </a:p>
        </p:txBody>
      </p:sp>
    </p:spTree>
    <p:extLst>
      <p:ext uri="{BB962C8B-B14F-4D97-AF65-F5344CB8AC3E}">
        <p14:creationId xmlns:p14="http://schemas.microsoft.com/office/powerpoint/2010/main" val="3232913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61665A25-7B8A-E849-934B-8D9AAA51A19D}" type="datetimeFigureOut">
              <a:rPr lang="de-DE" smtClean="0"/>
              <a:t>22.11.2020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2D649F2-0602-4B4F-977A-3AAB3A13426E}" type="slidenum">
              <a:rPr lang="de-DE" smtClean="0"/>
              <a:t>‹Nr.›</a:t>
            </a:fld>
            <a:endParaRPr lang="de-DE"/>
          </a:p>
        </p:txBody>
      </p:sp>
    </p:spTree>
    <p:extLst>
      <p:ext uri="{BB962C8B-B14F-4D97-AF65-F5344CB8AC3E}">
        <p14:creationId xmlns:p14="http://schemas.microsoft.com/office/powerpoint/2010/main" val="2664959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61665A25-7B8A-E849-934B-8D9AAA51A19D}" type="datetimeFigureOut">
              <a:rPr lang="de-DE" smtClean="0"/>
              <a:t>22.11.2020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2D649F2-0602-4B4F-977A-3AAB3A13426E}" type="slidenum">
              <a:rPr lang="de-DE" smtClean="0"/>
              <a:t>‹Nr.›</a:t>
            </a:fld>
            <a:endParaRPr lang="de-DE"/>
          </a:p>
        </p:txBody>
      </p:sp>
    </p:spTree>
    <p:extLst>
      <p:ext uri="{BB962C8B-B14F-4D97-AF65-F5344CB8AC3E}">
        <p14:creationId xmlns:p14="http://schemas.microsoft.com/office/powerpoint/2010/main" val="2685563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61665A25-7B8A-E849-934B-8D9AAA51A19D}" type="datetimeFigureOut">
              <a:rPr lang="de-DE" smtClean="0"/>
              <a:t>22.11.2020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2D649F2-0602-4B4F-977A-3AAB3A13426E}" type="slidenum">
              <a:rPr lang="de-DE" smtClean="0"/>
              <a:t>‹Nr.›</a:t>
            </a:fld>
            <a:endParaRPr lang="de-DE"/>
          </a:p>
        </p:txBody>
      </p:sp>
    </p:spTree>
    <p:extLst>
      <p:ext uri="{BB962C8B-B14F-4D97-AF65-F5344CB8AC3E}">
        <p14:creationId xmlns:p14="http://schemas.microsoft.com/office/powerpoint/2010/main" val="598712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61665A25-7B8A-E849-934B-8D9AAA51A19D}" type="datetimeFigureOut">
              <a:rPr lang="de-DE" smtClean="0"/>
              <a:t>22.11.2020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2D649F2-0602-4B4F-977A-3AAB3A13426E}" type="slidenum">
              <a:rPr lang="de-DE" smtClean="0"/>
              <a:t>‹Nr.›</a:t>
            </a:fld>
            <a:endParaRPr lang="de-DE"/>
          </a:p>
        </p:txBody>
      </p:sp>
    </p:spTree>
    <p:extLst>
      <p:ext uri="{BB962C8B-B14F-4D97-AF65-F5344CB8AC3E}">
        <p14:creationId xmlns:p14="http://schemas.microsoft.com/office/powerpoint/2010/main" val="2652257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61665A25-7B8A-E849-934B-8D9AAA51A19D}" type="datetimeFigureOut">
              <a:rPr lang="de-DE" smtClean="0"/>
              <a:t>22.11.2020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2D649F2-0602-4B4F-977A-3AAB3A13426E}" type="slidenum">
              <a:rPr lang="de-DE" smtClean="0"/>
              <a:t>‹Nr.›</a:t>
            </a:fld>
            <a:endParaRPr lang="de-DE"/>
          </a:p>
        </p:txBody>
      </p:sp>
    </p:spTree>
    <p:extLst>
      <p:ext uri="{BB962C8B-B14F-4D97-AF65-F5344CB8AC3E}">
        <p14:creationId xmlns:p14="http://schemas.microsoft.com/office/powerpoint/2010/main" val="2660091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82329" y="2505075"/>
            <a:ext cx="4190702"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5014913" y="2505075"/>
            <a:ext cx="4211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61665A25-7B8A-E849-934B-8D9AAA51A19D}" type="datetimeFigureOut">
              <a:rPr lang="de-DE" smtClean="0"/>
              <a:t>22.11.2020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62D649F2-0602-4B4F-977A-3AAB3A13426E}" type="slidenum">
              <a:rPr lang="de-DE" smtClean="0"/>
              <a:t>‹Nr.›</a:t>
            </a:fld>
            <a:endParaRPr lang="de-DE"/>
          </a:p>
        </p:txBody>
      </p:sp>
    </p:spTree>
    <p:extLst>
      <p:ext uri="{BB962C8B-B14F-4D97-AF65-F5344CB8AC3E}">
        <p14:creationId xmlns:p14="http://schemas.microsoft.com/office/powerpoint/2010/main" val="3269018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61665A25-7B8A-E849-934B-8D9AAA51A19D}" type="datetimeFigureOut">
              <a:rPr lang="de-DE" smtClean="0"/>
              <a:t>22.11.2020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62D649F2-0602-4B4F-977A-3AAB3A13426E}" type="slidenum">
              <a:rPr lang="de-DE" smtClean="0"/>
              <a:t>‹Nr.›</a:t>
            </a:fld>
            <a:endParaRPr lang="de-DE"/>
          </a:p>
        </p:txBody>
      </p:sp>
    </p:spTree>
    <p:extLst>
      <p:ext uri="{BB962C8B-B14F-4D97-AF65-F5344CB8AC3E}">
        <p14:creationId xmlns:p14="http://schemas.microsoft.com/office/powerpoint/2010/main" val="1904969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665A25-7B8A-E849-934B-8D9AAA51A19D}" type="datetimeFigureOut">
              <a:rPr lang="de-DE" smtClean="0"/>
              <a:t>22.11.2020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62D649F2-0602-4B4F-977A-3AAB3A13426E}" type="slidenum">
              <a:rPr lang="de-DE" smtClean="0"/>
              <a:t>‹Nr.›</a:t>
            </a:fld>
            <a:endParaRPr lang="de-DE"/>
          </a:p>
        </p:txBody>
      </p:sp>
    </p:spTree>
    <p:extLst>
      <p:ext uri="{BB962C8B-B14F-4D97-AF65-F5344CB8AC3E}">
        <p14:creationId xmlns:p14="http://schemas.microsoft.com/office/powerpoint/2010/main" val="2022592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61665A25-7B8A-E849-934B-8D9AAA51A19D}" type="datetimeFigureOut">
              <a:rPr lang="de-DE" smtClean="0"/>
              <a:t>22.11.2020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2D649F2-0602-4B4F-977A-3AAB3A13426E}" type="slidenum">
              <a:rPr lang="de-DE" smtClean="0"/>
              <a:t>‹Nr.›</a:t>
            </a:fld>
            <a:endParaRPr lang="de-DE"/>
          </a:p>
        </p:txBody>
      </p:sp>
    </p:spTree>
    <p:extLst>
      <p:ext uri="{BB962C8B-B14F-4D97-AF65-F5344CB8AC3E}">
        <p14:creationId xmlns:p14="http://schemas.microsoft.com/office/powerpoint/2010/main" val="622721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61665A25-7B8A-E849-934B-8D9AAA51A19D}" type="datetimeFigureOut">
              <a:rPr lang="de-DE" smtClean="0"/>
              <a:t>22.11.2020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2D649F2-0602-4B4F-977A-3AAB3A13426E}" type="slidenum">
              <a:rPr lang="de-DE" smtClean="0"/>
              <a:t>‹Nr.›</a:t>
            </a:fld>
            <a:endParaRPr lang="de-DE"/>
          </a:p>
        </p:txBody>
      </p:sp>
    </p:spTree>
    <p:extLst>
      <p:ext uri="{BB962C8B-B14F-4D97-AF65-F5344CB8AC3E}">
        <p14:creationId xmlns:p14="http://schemas.microsoft.com/office/powerpoint/2010/main" val="325159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665A25-7B8A-E849-934B-8D9AAA51A19D}" type="datetimeFigureOut">
              <a:rPr lang="de-DE" smtClean="0"/>
              <a:t>22.11.2020</a:t>
            </a:fld>
            <a:endParaRPr lang="de-DE"/>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D649F2-0602-4B4F-977A-3AAB3A13426E}" type="slidenum">
              <a:rPr lang="de-DE" smtClean="0"/>
              <a:t>‹Nr.›</a:t>
            </a:fld>
            <a:endParaRPr lang="de-DE"/>
          </a:p>
        </p:txBody>
      </p:sp>
    </p:spTree>
    <p:extLst>
      <p:ext uri="{BB962C8B-B14F-4D97-AF65-F5344CB8AC3E}">
        <p14:creationId xmlns:p14="http://schemas.microsoft.com/office/powerpoint/2010/main" val="2617053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ab@hessen.pfadfinden.d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D4899"/>
        </a:solidFill>
        <a:effectLst/>
      </p:bgPr>
    </p:bg>
    <p:spTree>
      <p:nvGrpSpPr>
        <p:cNvPr id="1" name=""/>
        <p:cNvGrpSpPr/>
        <p:nvPr/>
      </p:nvGrpSpPr>
      <p:grpSpPr>
        <a:xfrm>
          <a:off x="0" y="0"/>
          <a:ext cx="0" cy="0"/>
          <a:chOff x="0" y="0"/>
          <a:chExt cx="0" cy="0"/>
        </a:xfrm>
      </p:grpSpPr>
      <p:sp>
        <p:nvSpPr>
          <p:cNvPr id="4" name="Abgerundetes Rechteck 3">
            <a:extLst>
              <a:ext uri="{FF2B5EF4-FFF2-40B4-BE49-F238E27FC236}">
                <a16:creationId xmlns:a16="http://schemas.microsoft.com/office/drawing/2014/main" id="{6CA81C37-CD3E-E448-A07F-3B6E2C26B578}"/>
              </a:ext>
            </a:extLst>
          </p:cNvPr>
          <p:cNvSpPr/>
          <p:nvPr/>
        </p:nvSpPr>
        <p:spPr>
          <a:xfrm>
            <a:off x="259639" y="137038"/>
            <a:ext cx="5524712" cy="659479"/>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2800" b="1" i="0" u="none" strike="noStrike" kern="1200" cap="none" spc="0" normalizeH="0" baseline="0" noProof="0" dirty="0">
                <a:ln>
                  <a:noFill/>
                </a:ln>
                <a:solidFill>
                  <a:prstClr val="black"/>
                </a:solidFill>
                <a:effectLst/>
                <a:uLnTx/>
                <a:uFillTx/>
                <a:latin typeface="Immenhausen" panose="02000503000000000000" pitchFamily="2" charset="77"/>
                <a:ea typeface="+mn-ea"/>
                <a:cs typeface="+mn-cs"/>
              </a:rPr>
              <a:t>Knete selber herstellen &amp; Ratespiel</a:t>
            </a:r>
          </a:p>
        </p:txBody>
      </p:sp>
      <p:sp>
        <p:nvSpPr>
          <p:cNvPr id="5" name="Textfeld 4">
            <a:extLst>
              <a:ext uri="{FF2B5EF4-FFF2-40B4-BE49-F238E27FC236}">
                <a16:creationId xmlns:a16="http://schemas.microsoft.com/office/drawing/2014/main" id="{E1CDFCF7-51C6-004C-AD47-CD057374537E}"/>
              </a:ext>
            </a:extLst>
          </p:cNvPr>
          <p:cNvSpPr txBox="1"/>
          <p:nvPr/>
        </p:nvSpPr>
        <p:spPr>
          <a:xfrm>
            <a:off x="8027007" y="193089"/>
            <a:ext cx="1539204"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2800" b="0" i="0" u="none" strike="noStrike" kern="1200" cap="none" spc="0" normalizeH="0" baseline="0" noProof="0" dirty="0" err="1">
                <a:ln>
                  <a:noFill/>
                </a:ln>
                <a:solidFill>
                  <a:schemeClr val="bg1"/>
                </a:solidFill>
                <a:effectLst/>
                <a:uLnTx/>
                <a:uFillTx/>
                <a:latin typeface="Immenhausen" panose="02000503000000000000" pitchFamily="2" charset="77"/>
                <a:ea typeface="+mn-ea"/>
                <a:cs typeface="+mn-cs"/>
              </a:rPr>
              <a:t>Pfaditäne</a:t>
            </a:r>
            <a:endParaRPr kumimoji="0" lang="de-DE" sz="2800" b="0" i="0" u="none" strike="noStrike" kern="1200" cap="none" spc="0" normalizeH="0" baseline="0" noProof="0" dirty="0">
              <a:ln>
                <a:noFill/>
              </a:ln>
              <a:solidFill>
                <a:schemeClr val="bg1"/>
              </a:solidFill>
              <a:effectLst/>
              <a:uLnTx/>
              <a:uFillTx/>
              <a:latin typeface="Immenhausen" panose="02000503000000000000" pitchFamily="2" charset="77"/>
              <a:ea typeface="+mn-ea"/>
              <a:cs typeface="+mn-cs"/>
            </a:endParaRPr>
          </a:p>
        </p:txBody>
      </p:sp>
      <p:sp>
        <p:nvSpPr>
          <p:cNvPr id="7" name="Textfeld 6">
            <a:extLst>
              <a:ext uri="{FF2B5EF4-FFF2-40B4-BE49-F238E27FC236}">
                <a16:creationId xmlns:a16="http://schemas.microsoft.com/office/drawing/2014/main" id="{CC881E60-35CE-1D4F-AB91-895D079FEE42}"/>
              </a:ext>
            </a:extLst>
          </p:cNvPr>
          <p:cNvSpPr txBox="1"/>
          <p:nvPr/>
        </p:nvSpPr>
        <p:spPr>
          <a:xfrm>
            <a:off x="7459544" y="622260"/>
            <a:ext cx="2106667"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chemeClr val="bg1"/>
                </a:solidFill>
                <a:effectLst/>
                <a:uLnTx/>
                <a:uFillTx/>
                <a:latin typeface="Aleo Light" panose="020F0302020204030203" pitchFamily="34" charset="77"/>
                <a:ea typeface="+mn-ea"/>
                <a:cs typeface="+mn-cs"/>
              </a:rPr>
              <a:t>Sippenstunden für Zuhause</a:t>
            </a:r>
          </a:p>
        </p:txBody>
      </p:sp>
      <p:sp>
        <p:nvSpPr>
          <p:cNvPr id="9" name="Abgerundetes Rechteck 8">
            <a:extLst>
              <a:ext uri="{FF2B5EF4-FFF2-40B4-BE49-F238E27FC236}">
                <a16:creationId xmlns:a16="http://schemas.microsoft.com/office/drawing/2014/main" id="{B18F8502-4B60-D647-99FC-97D1633AFBCE}"/>
              </a:ext>
            </a:extLst>
          </p:cNvPr>
          <p:cNvSpPr/>
          <p:nvPr/>
        </p:nvSpPr>
        <p:spPr>
          <a:xfrm>
            <a:off x="259639" y="1108418"/>
            <a:ext cx="5524712" cy="737419"/>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0" normalizeH="0" baseline="0" noProof="0" dirty="0">
                <a:ln>
                  <a:noFill/>
                </a:ln>
                <a:solidFill>
                  <a:prstClr val="black"/>
                </a:solidFill>
                <a:effectLst/>
                <a:uLnTx/>
                <a:uFillTx/>
                <a:latin typeface="Immenhausen" panose="02000503000000000000" pitchFamily="2" charset="77"/>
                <a:ea typeface="+mn-ea"/>
                <a:cs typeface="+mn-cs"/>
              </a:rPr>
              <a:t>Das braucht ihr</a:t>
            </a:r>
            <a:r>
              <a:rPr kumimoji="0" lang="de-DE" sz="1400" b="0" i="0" u="none" strike="noStrike" kern="1200" cap="none" spc="0" normalizeH="0" baseline="0" noProof="0" dirty="0">
                <a:ln>
                  <a:noFill/>
                </a:ln>
                <a:solidFill>
                  <a:prstClr val="black"/>
                </a:solidFill>
                <a:effectLst/>
                <a:uLnTx/>
                <a:uFillTx/>
                <a:latin typeface="Immenhausen" panose="02000503000000000000" pitchFamily="2" charset="77"/>
                <a:ea typeface="+mn-ea"/>
                <a:cs typeface="+mn-cs"/>
              </a:rPr>
              <a:t>:</a:t>
            </a:r>
          </a:p>
          <a:p>
            <a:pPr marL="285750" indent="-285750">
              <a:buFontTx/>
              <a:buChar char="-"/>
              <a:defRPr/>
            </a:pPr>
            <a:r>
              <a:rPr lang="de-DE" sz="1400" dirty="0">
                <a:solidFill>
                  <a:prstClr val="black"/>
                </a:solidFill>
                <a:latin typeface="Immenhausen" panose="02000503000000000000" pitchFamily="2" charset="77"/>
              </a:rPr>
              <a:t>200ml kochendes Wasser, </a:t>
            </a:r>
            <a:r>
              <a:rPr kumimoji="0" lang="de-DE" sz="1400" b="0" i="0" u="none" strike="noStrike" kern="1200" cap="none" spc="0" normalizeH="0" baseline="0" noProof="0" dirty="0">
                <a:ln>
                  <a:noFill/>
                </a:ln>
                <a:solidFill>
                  <a:prstClr val="black"/>
                </a:solidFill>
                <a:effectLst/>
                <a:uLnTx/>
                <a:uFillTx/>
                <a:latin typeface="Immenhausen" panose="02000503000000000000" pitchFamily="2" charset="77"/>
                <a:ea typeface="+mn-ea"/>
                <a:cs typeface="+mn-cs"/>
              </a:rPr>
              <a:t>200g Mehl, </a:t>
            </a:r>
            <a:r>
              <a:rPr lang="de-DE" sz="1400" dirty="0">
                <a:solidFill>
                  <a:prstClr val="black"/>
                </a:solidFill>
                <a:latin typeface="Immenhausen" panose="02000503000000000000" pitchFamily="2" charset="77"/>
              </a:rPr>
              <a:t>100g Salz, </a:t>
            </a:r>
            <a:r>
              <a:rPr kumimoji="0" lang="de-DE" sz="1400" b="0" i="0" u="none" strike="noStrike" kern="1200" cap="none" spc="0" normalizeH="0" baseline="0" noProof="0" dirty="0">
                <a:ln>
                  <a:noFill/>
                </a:ln>
                <a:solidFill>
                  <a:prstClr val="black"/>
                </a:solidFill>
                <a:effectLst/>
                <a:uLnTx/>
                <a:uFillTx/>
                <a:latin typeface="Immenhausen" panose="02000503000000000000" pitchFamily="2" charset="77"/>
                <a:ea typeface="+mn-ea"/>
                <a:cs typeface="+mn-cs"/>
              </a:rPr>
              <a:t>3 TL </a:t>
            </a:r>
            <a:r>
              <a:rPr kumimoji="0" lang="de-DE" sz="1400" b="0" i="0" u="none" strike="noStrike" kern="1200" cap="none" spc="0" normalizeH="0" baseline="0" noProof="0" dirty="0" err="1">
                <a:ln>
                  <a:noFill/>
                </a:ln>
                <a:solidFill>
                  <a:prstClr val="black"/>
                </a:solidFill>
                <a:effectLst/>
                <a:uLnTx/>
                <a:uFillTx/>
                <a:latin typeface="Immenhausen" panose="02000503000000000000" pitchFamily="2" charset="77"/>
                <a:ea typeface="+mn-ea"/>
                <a:cs typeface="+mn-cs"/>
              </a:rPr>
              <a:t>neut</a:t>
            </a:r>
            <a:r>
              <a:rPr lang="de-DE" sz="1400" dirty="0" err="1">
                <a:solidFill>
                  <a:prstClr val="black"/>
                </a:solidFill>
                <a:latin typeface="Immenhausen" panose="02000503000000000000" pitchFamily="2" charset="77"/>
              </a:rPr>
              <a:t>rales</a:t>
            </a:r>
            <a:r>
              <a:rPr lang="de-DE" sz="1400" dirty="0">
                <a:solidFill>
                  <a:prstClr val="black"/>
                </a:solidFill>
                <a:latin typeface="Immenhausen" panose="02000503000000000000" pitchFamily="2" charset="77"/>
              </a:rPr>
              <a:t> Öl</a:t>
            </a:r>
          </a:p>
          <a:p>
            <a:pPr marL="285750" indent="-285750">
              <a:buFontTx/>
              <a:buChar char="-"/>
              <a:defRPr/>
            </a:pPr>
            <a:r>
              <a:rPr kumimoji="0" lang="de-DE" sz="1400" b="0" i="0" u="none" strike="noStrike" kern="1200" cap="none" spc="0" normalizeH="0" baseline="0" noProof="0" dirty="0">
                <a:ln>
                  <a:noFill/>
                </a:ln>
                <a:solidFill>
                  <a:prstClr val="black"/>
                </a:solidFill>
                <a:effectLst/>
                <a:uLnTx/>
                <a:uFillTx/>
                <a:latin typeface="Immenhausen" panose="02000503000000000000" pitchFamily="2" charset="77"/>
                <a:ea typeface="+mn-ea"/>
                <a:cs typeface="+mn-cs"/>
              </a:rPr>
              <a:t>3 TL Zitronensäure und evtl. </a:t>
            </a:r>
            <a:r>
              <a:rPr lang="de-DE" sz="1400" dirty="0">
                <a:solidFill>
                  <a:prstClr val="black"/>
                </a:solidFill>
                <a:latin typeface="Immenhausen" panose="02000503000000000000" pitchFamily="2" charset="77"/>
              </a:rPr>
              <a:t>Lebensmittelfarbe (Kurkuma, rote Bete)</a:t>
            </a:r>
            <a:endParaRPr kumimoji="0" lang="de-DE" sz="1400" b="0" i="0" u="none" strike="noStrike" kern="1200" cap="none" spc="0" normalizeH="0" baseline="0" noProof="0" dirty="0">
              <a:ln>
                <a:noFill/>
              </a:ln>
              <a:solidFill>
                <a:prstClr val="black"/>
              </a:solidFill>
              <a:effectLst/>
              <a:uLnTx/>
              <a:uFillTx/>
              <a:latin typeface="Immenhausen" panose="02000503000000000000" pitchFamily="2" charset="77"/>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Immenhausen" panose="02000503000000000000" pitchFamily="2" charset="77"/>
              <a:ea typeface="+mn-ea"/>
              <a:cs typeface="+mn-cs"/>
            </a:endParaRPr>
          </a:p>
        </p:txBody>
      </p:sp>
      <p:sp>
        <p:nvSpPr>
          <p:cNvPr id="11" name="Abgerundetes Rechteck 10">
            <a:extLst>
              <a:ext uri="{FF2B5EF4-FFF2-40B4-BE49-F238E27FC236}">
                <a16:creationId xmlns:a16="http://schemas.microsoft.com/office/drawing/2014/main" id="{121F00E1-BE42-854D-B502-EBB2671DBC84}"/>
              </a:ext>
            </a:extLst>
          </p:cNvPr>
          <p:cNvSpPr/>
          <p:nvPr/>
        </p:nvSpPr>
        <p:spPr>
          <a:xfrm>
            <a:off x="259639" y="2055010"/>
            <a:ext cx="9386722" cy="4180730"/>
          </a:xfrm>
          <a:prstGeom prst="roundRect">
            <a:avLst>
              <a:gd name="adj" fmla="val 585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500" b="1" dirty="0">
                <a:solidFill>
                  <a:prstClr val="black"/>
                </a:solidFill>
                <a:latin typeface="Aleo Light" panose="020F0302020204030203" pitchFamily="34" charset="77"/>
              </a:rPr>
              <a:t>Die Idee:</a:t>
            </a:r>
            <a:br>
              <a:rPr lang="de-DE" sz="1500" dirty="0">
                <a:solidFill>
                  <a:prstClr val="black"/>
                </a:solidFill>
                <a:latin typeface="Aleo Light" panose="020F0302020204030203" pitchFamily="34" charset="77"/>
              </a:rPr>
            </a:br>
            <a:r>
              <a:rPr lang="de-DE" sz="1500" dirty="0">
                <a:solidFill>
                  <a:prstClr val="black"/>
                </a:solidFill>
                <a:latin typeface="Aleo Light" panose="020F0302020204030203" pitchFamily="34" charset="77"/>
              </a:rPr>
              <a:t>Jede Person stellt bei sich zuhause Knete selbst her. </a:t>
            </a:r>
            <a:br>
              <a:rPr lang="de-DE" sz="1500" dirty="0">
                <a:solidFill>
                  <a:prstClr val="black"/>
                </a:solidFill>
                <a:latin typeface="Aleo Light" panose="020F0302020204030203" pitchFamily="34" charset="77"/>
              </a:rPr>
            </a:br>
            <a:r>
              <a:rPr lang="de-DE" sz="1500" dirty="0">
                <a:solidFill>
                  <a:prstClr val="black"/>
                </a:solidFill>
                <a:latin typeface="Aleo Light" panose="020F0302020204030203" pitchFamily="34" charset="77"/>
              </a:rPr>
              <a:t>Anschließend knetet ihr etwas (Tier, Form, Figur, …) und alle anderen müssen raten. Abgerundet wird das Ganze durch ein weiteres Rate-Spiel (siehe unten)!</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500" dirty="0">
              <a:solidFill>
                <a:prstClr val="black"/>
              </a:solidFill>
              <a:latin typeface="Aleo Light" panose="020F0302020204030203" pitchFamily="34"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500" b="1" i="0" u="none" strike="noStrike" kern="1200" cap="none" spc="0" normalizeH="0" baseline="0" noProof="0" dirty="0">
                <a:ln>
                  <a:noFill/>
                </a:ln>
                <a:solidFill>
                  <a:prstClr val="black"/>
                </a:solidFill>
                <a:effectLst/>
                <a:uLnTx/>
                <a:uFillTx/>
                <a:latin typeface="Aleo Light" panose="020F0302020204030203" pitchFamily="34" charset="77"/>
                <a:ea typeface="+mn-ea"/>
                <a:cs typeface="+mn-cs"/>
              </a:rPr>
              <a:t>Und so einfach geht´s:</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500" dirty="0">
                <a:solidFill>
                  <a:prstClr val="black"/>
                </a:solidFill>
                <a:latin typeface="Aleo Light" panose="020F0302020204030203" pitchFamily="34" charset="77"/>
              </a:rPr>
              <a:t>Alle Zutaten, bis auf die Farbe, zu einer homogenen Masse verkneten. Anschließend Farbe in eine kleine Mulde träufeln und kneten bis die Farbe sich verteilt. Wenn ihr keine Lebensmittelfarbe habt, experimentiert doch mal mit Gewürzen und Gemüse wie z.B. Kurkuma oder rote Bete.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500" dirty="0">
              <a:solidFill>
                <a:prstClr val="black"/>
              </a:solidFill>
              <a:latin typeface="Aleo Light" panose="020F0302020204030203" pitchFamily="34" charset="77"/>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500" b="1" i="0" u="none" strike="noStrike" kern="1200" cap="none" spc="0" normalizeH="0" baseline="0" noProof="0" dirty="0">
                <a:ln>
                  <a:noFill/>
                </a:ln>
                <a:solidFill>
                  <a:prstClr val="black"/>
                </a:solidFill>
                <a:effectLst/>
                <a:uLnTx/>
                <a:uFillTx/>
                <a:latin typeface="Aleo Light" panose="020F0302020204030203" pitchFamily="34" charset="77"/>
                <a:ea typeface="+mn-ea"/>
                <a:cs typeface="+mn-cs"/>
              </a:rPr>
              <a:t>Spielvorschlag</a:t>
            </a:r>
            <a:r>
              <a:rPr kumimoji="0" lang="de-DE" sz="1500" b="0" i="0" u="none" strike="noStrike" kern="1200" cap="none" spc="0" normalizeH="0" baseline="0" noProof="0" dirty="0">
                <a:ln>
                  <a:noFill/>
                </a:ln>
                <a:solidFill>
                  <a:prstClr val="black"/>
                </a:solidFill>
                <a:effectLst/>
                <a:uLnTx/>
                <a:uFillTx/>
                <a:latin typeface="Aleo Light" panose="020F0302020204030203" pitchFamily="34" charset="77"/>
                <a:ea typeface="+mn-ea"/>
                <a:cs typeface="+mn-cs"/>
              </a:rPr>
              <a:t> „Wem gehört was?“: </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500" dirty="0">
                <a:solidFill>
                  <a:prstClr val="black"/>
                </a:solidFill>
                <a:latin typeface="Aleo Light" panose="020F0302020204030203" pitchFamily="34" charset="77"/>
              </a:rPr>
              <a:t>Lasst euch zu Beginn von allen Sipplingen ein Foto von einem vereinbarten Gegenstand (Halstuch, Hausschuhe, Sofa, Schreibtisch, Bettwäsche, ...) im Privatchat schicken. Während der Bastelzeit sammelst du alle Bilder und lädst sie runter. Anschließend teilst du den Bildschirm und die </a:t>
            </a:r>
            <a:r>
              <a:rPr lang="de-DE" sz="1500" dirty="0" err="1">
                <a:solidFill>
                  <a:prstClr val="black"/>
                </a:solidFill>
                <a:latin typeface="Aleo Light" panose="020F0302020204030203" pitchFamily="34" charset="77"/>
              </a:rPr>
              <a:t>Sipplinge</a:t>
            </a:r>
            <a:r>
              <a:rPr lang="de-DE" sz="1500" dirty="0">
                <a:solidFill>
                  <a:prstClr val="black"/>
                </a:solidFill>
                <a:latin typeface="Aleo Light" panose="020F0302020204030203" pitchFamily="34" charset="77"/>
              </a:rPr>
              <a:t> raten, welches Bild zu wem gehört. </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500" dirty="0">
                <a:solidFill>
                  <a:prstClr val="black"/>
                </a:solidFill>
                <a:latin typeface="Aleo Light" panose="020F0302020204030203" pitchFamily="34" charset="77"/>
              </a:rPr>
              <a:t>Ihr könnt auch eine bestimmte Perspektive vorgeben (Blick aus deinem Fenster/unters Sofa/in den Kühlschrank).</a:t>
            </a:r>
            <a:r>
              <a:rPr lang="de-DE" sz="1500" dirty="0"/>
              <a:t>welches Hemd? Wem gehört welcher Ausrüstungsgegenstand? Leiter*innen mit Fundkistenerfahrung sind im Vorteil ;).</a:t>
            </a:r>
            <a:endParaRPr kumimoji="0" lang="de-DE" sz="1500" b="0" i="0" u="none" strike="noStrike" kern="1200" cap="none" spc="0" normalizeH="0" baseline="0" noProof="0" dirty="0">
              <a:ln>
                <a:noFill/>
              </a:ln>
              <a:solidFill>
                <a:prstClr val="black"/>
              </a:solidFill>
              <a:effectLst/>
              <a:uLnTx/>
              <a:uFillTx/>
              <a:latin typeface="Aleo Light" panose="020F0302020204030203" pitchFamily="34" charset="77"/>
              <a:ea typeface="+mn-ea"/>
              <a:cs typeface="+mn-cs"/>
            </a:endParaRPr>
          </a:p>
        </p:txBody>
      </p:sp>
      <p:sp>
        <p:nvSpPr>
          <p:cNvPr id="12" name="Rechteck 11">
            <a:extLst>
              <a:ext uri="{FF2B5EF4-FFF2-40B4-BE49-F238E27FC236}">
                <a16:creationId xmlns:a16="http://schemas.microsoft.com/office/drawing/2014/main" id="{1811C2A4-796D-EE41-93BD-8036419E7E8A}"/>
              </a:ext>
            </a:extLst>
          </p:cNvPr>
          <p:cNvSpPr/>
          <p:nvPr/>
        </p:nvSpPr>
        <p:spPr>
          <a:xfrm>
            <a:off x="259639" y="6393060"/>
            <a:ext cx="4473289" cy="26161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bg1"/>
                </a:solidFill>
                <a:effectLst/>
                <a:uLnTx/>
                <a:uFillTx/>
                <a:latin typeface="Aleo Light" panose="020F0302020204030203" pitchFamily="34" charset="77"/>
                <a:ea typeface="+mn-ea"/>
                <a:cs typeface="+mn-cs"/>
              </a:rPr>
              <a:t>Bund der Pfadfinderinnen &amp; Pfadfinder, Landesverband Hessen</a:t>
            </a:r>
            <a:endParaRPr kumimoji="0" lang="de-DE"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13" name="Rechteck 12">
            <a:extLst>
              <a:ext uri="{FF2B5EF4-FFF2-40B4-BE49-F238E27FC236}">
                <a16:creationId xmlns:a16="http://schemas.microsoft.com/office/drawing/2014/main" id="{49FA0B78-1DAA-9E4F-846F-BA2AE4D2D783}"/>
              </a:ext>
            </a:extLst>
          </p:cNvPr>
          <p:cNvSpPr/>
          <p:nvPr/>
        </p:nvSpPr>
        <p:spPr>
          <a:xfrm>
            <a:off x="7608624" y="6393060"/>
            <a:ext cx="2037737" cy="261610"/>
          </a:xfrm>
          <a:prstGeom prst="rect">
            <a:avLst/>
          </a:prstGeom>
        </p:spPr>
        <p:txBody>
          <a:bodyPr wrap="non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de-DE" sz="1100" dirty="0">
                <a:solidFill>
                  <a:srgbClr val="FFCB04"/>
                </a:solidFill>
                <a:latin typeface="Aleo Light" panose="020F0302020204030203" pitchFamily="34" charset="77"/>
                <a:hlinkClick r:id="rId3">
                  <a:extLst>
                    <a:ext uri="{A12FA001-AC4F-418D-AE19-62706E023703}">
                      <ahyp:hlinkClr xmlns:ahyp="http://schemas.microsoft.com/office/drawing/2018/hyperlinkcolor" val="tx"/>
                    </a:ext>
                  </a:extLst>
                </a:hlinkClick>
              </a:rPr>
              <a:t>dotter</a:t>
            </a:r>
            <a:r>
              <a:rPr kumimoji="0" lang="de-DE" sz="1100" b="0" i="0" u="none" strike="noStrike" kern="1200" cap="none" spc="0" normalizeH="0" baseline="0" noProof="0" dirty="0">
                <a:ln>
                  <a:noFill/>
                </a:ln>
                <a:solidFill>
                  <a:srgbClr val="FFCB04"/>
                </a:solidFill>
                <a:effectLst/>
                <a:uLnTx/>
                <a:uFillTx/>
                <a:latin typeface="Aleo Light" panose="020F0302020204030203" pitchFamily="34" charset="77"/>
                <a:ea typeface="+mn-ea"/>
                <a:cs typeface="+mn-cs"/>
                <a:hlinkClick r:id="rId3">
                  <a:extLst>
                    <a:ext uri="{A12FA001-AC4F-418D-AE19-62706E023703}">
                      <ahyp:hlinkClr xmlns:ahyp="http://schemas.microsoft.com/office/drawing/2018/hyperlinkcolor" val="tx"/>
                    </a:ext>
                  </a:extLst>
                </a:hlinkClick>
              </a:rPr>
              <a:t>@hessen.pfadfinden.de</a:t>
            </a:r>
            <a:endParaRPr kumimoji="0" lang="de-DE" sz="1800" b="0" i="0" u="none" strike="noStrike" kern="1200" cap="none" spc="0" normalizeH="0" baseline="0" noProof="0" dirty="0">
              <a:ln>
                <a:noFill/>
              </a:ln>
              <a:solidFill>
                <a:srgbClr val="FFCB04"/>
              </a:solidFill>
              <a:effectLst/>
              <a:uLnTx/>
              <a:uFillTx/>
              <a:latin typeface="Calibri" panose="020F0502020204030204"/>
              <a:ea typeface="+mn-ea"/>
              <a:cs typeface="+mn-cs"/>
            </a:endParaRPr>
          </a:p>
        </p:txBody>
      </p:sp>
      <p:pic>
        <p:nvPicPr>
          <p:cNvPr id="15" name="Grafik 14">
            <a:extLst>
              <a:ext uri="{FF2B5EF4-FFF2-40B4-BE49-F238E27FC236}">
                <a16:creationId xmlns:a16="http://schemas.microsoft.com/office/drawing/2014/main" id="{F9143951-94C6-FF49-AE7B-3A6DD9733B50}"/>
              </a:ext>
            </a:extLst>
          </p:cNvPr>
          <p:cNvPicPr>
            <a:picLocks noChangeAspect="1"/>
          </p:cNvPicPr>
          <p:nvPr/>
        </p:nvPicPr>
        <p:blipFill>
          <a:blip r:embed="rId4"/>
          <a:srcRect/>
          <a:stretch/>
        </p:blipFill>
        <p:spPr>
          <a:xfrm>
            <a:off x="8653670" y="879828"/>
            <a:ext cx="992691" cy="992691"/>
          </a:xfrm>
          <a:prstGeom prst="rect">
            <a:avLst/>
          </a:prstGeom>
        </p:spPr>
      </p:pic>
    </p:spTree>
    <p:extLst>
      <p:ext uri="{BB962C8B-B14F-4D97-AF65-F5344CB8AC3E}">
        <p14:creationId xmlns:p14="http://schemas.microsoft.com/office/powerpoint/2010/main" val="326336769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260</Words>
  <Application>Microsoft Office PowerPoint</Application>
  <PresentationFormat>A4-Papier (210 x 297 mm)</PresentationFormat>
  <Paragraphs>17</Paragraphs>
  <Slides>1</Slides>
  <Notes>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vt:i4>
      </vt:variant>
    </vt:vector>
  </HeadingPairs>
  <TitlesOfParts>
    <vt:vector size="7" baseType="lpstr">
      <vt:lpstr>Aleo Light</vt:lpstr>
      <vt:lpstr>Arial</vt:lpstr>
      <vt:lpstr>Calibri</vt:lpstr>
      <vt:lpstr>Calibri Light</vt:lpstr>
      <vt:lpstr>Immenhausen</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Phyllis Mania</dc:creator>
  <cp:lastModifiedBy>ms728807</cp:lastModifiedBy>
  <cp:revision>15</cp:revision>
  <dcterms:created xsi:type="dcterms:W3CDTF">2020-03-18T16:00:10Z</dcterms:created>
  <dcterms:modified xsi:type="dcterms:W3CDTF">2020-11-22T20:34:44Z</dcterms:modified>
</cp:coreProperties>
</file>