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66" d="100"/>
          <a:sy n="66" d="100"/>
        </p:scale>
        <p:origin x="679" y="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8ED5-59DD-443A-A3B7-6D77360A391C}" type="datetimeFigureOut">
              <a:rPr lang="en-US" smtClean="0"/>
              <a:t>02-Jun-19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55575-0FC7-406D-AAFA-848D4D1242E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48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8ED5-59DD-443A-A3B7-6D77360A391C}" type="datetimeFigureOut">
              <a:rPr lang="en-US" smtClean="0"/>
              <a:t>02-Jun-19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55575-0FC7-406D-AAFA-848D4D1242E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140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8ED5-59DD-443A-A3B7-6D77360A391C}" type="datetimeFigureOut">
              <a:rPr lang="en-US" smtClean="0"/>
              <a:t>02-Jun-19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55575-0FC7-406D-AAFA-848D4D1242E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670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8ED5-59DD-443A-A3B7-6D77360A391C}" type="datetimeFigureOut">
              <a:rPr lang="en-US" smtClean="0"/>
              <a:t>02-Jun-19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55575-0FC7-406D-AAFA-848D4D1242E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208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8ED5-59DD-443A-A3B7-6D77360A391C}" type="datetimeFigureOut">
              <a:rPr lang="en-US" smtClean="0"/>
              <a:t>02-Jun-19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55575-0FC7-406D-AAFA-848D4D1242E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133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8ED5-59DD-443A-A3B7-6D77360A391C}" type="datetimeFigureOut">
              <a:rPr lang="en-US" smtClean="0"/>
              <a:t>02-Jun-19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55575-0FC7-406D-AAFA-848D4D1242E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814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8ED5-59DD-443A-A3B7-6D77360A391C}" type="datetimeFigureOut">
              <a:rPr lang="en-US" smtClean="0"/>
              <a:t>02-Jun-19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55575-0FC7-406D-AAFA-848D4D1242E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8ED5-59DD-443A-A3B7-6D77360A391C}" type="datetimeFigureOut">
              <a:rPr lang="en-US" smtClean="0"/>
              <a:t>02-Jun-19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55575-0FC7-406D-AAFA-848D4D1242E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338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8ED5-59DD-443A-A3B7-6D77360A391C}" type="datetimeFigureOut">
              <a:rPr lang="en-US" smtClean="0"/>
              <a:t>02-Jun-19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55575-0FC7-406D-AAFA-848D4D1242E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250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8ED5-59DD-443A-A3B7-6D77360A391C}" type="datetimeFigureOut">
              <a:rPr lang="en-US" smtClean="0"/>
              <a:t>02-Jun-19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55575-0FC7-406D-AAFA-848D4D1242E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42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8ED5-59DD-443A-A3B7-6D77360A391C}" type="datetimeFigureOut">
              <a:rPr lang="en-US" smtClean="0"/>
              <a:t>02-Jun-19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55575-0FC7-406D-AAFA-848D4D1242E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27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48ED5-59DD-443A-A3B7-6D77360A391C}" type="datetimeFigureOut">
              <a:rPr lang="en-US" smtClean="0"/>
              <a:t>02-Jun-19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55575-0FC7-406D-AAFA-848D4D1242E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05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469522"/>
              </p:ext>
            </p:extLst>
          </p:nvPr>
        </p:nvGraphicFramePr>
        <p:xfrm>
          <a:off x="477814" y="1192461"/>
          <a:ext cx="3180340" cy="25009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80340">
                  <a:extLst>
                    <a:ext uri="{9D8B030D-6E8A-4147-A177-3AD203B41FA5}">
                      <a16:colId xmlns:a16="http://schemas.microsoft.com/office/drawing/2014/main" val="1413085525"/>
                    </a:ext>
                  </a:extLst>
                </a:gridCol>
              </a:tblGrid>
              <a:tr h="25009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20"/>
                        </a:spcAft>
                      </a:pPr>
                      <a:r>
                        <a:rPr lang="de-DE" sz="1000" b="1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Basiskurs für </a:t>
                      </a:r>
                      <a:r>
                        <a:rPr lang="de-DE" sz="1000" b="1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Sipplinge</a:t>
                      </a:r>
                      <a:r>
                        <a:rPr lang="de-DE" sz="1000" b="1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795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Zielgruppe: 13-14 jährige </a:t>
                      </a:r>
                      <a:r>
                        <a:rPr lang="de-DE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Sipplinge</a:t>
                      </a: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Kursvoraussetzung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: 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Motivation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zur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Aufgabenübernahme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Erfahrung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mit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Stammes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- Lager-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Fahrtenleben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9000"/>
                        </a:lnSpc>
                        <a:spcBef>
                          <a:spcPts val="0"/>
                        </a:spcBef>
                        <a:spcAft>
                          <a:spcPts val="785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Kenntnisse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der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wichtigsten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Pfadfindertechniken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Ziele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des </a:t>
                      </a: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Kurses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: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8000"/>
                        </a:lnSpc>
                        <a:spcBef>
                          <a:spcPts val="0"/>
                        </a:spcBef>
                        <a:spcAft>
                          <a:spcPts val="95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Heranführung an das Übernehmen von Aufgaben und Verantwortung im Stamm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Kenntnisse über </a:t>
                      </a:r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BdP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, den Landesverband und andere Stämme  erlangen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Wann: Findet jedes Jahr in den Osterferien statt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103505" marT="730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1789044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17837" y="276659"/>
            <a:ext cx="7787539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6822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000000"/>
                </a:solidFill>
                <a:latin typeface="Immenhausen" panose="02000503000000000000" pitchFamily="2" charset="0"/>
                <a:ea typeface="Immenhausen" panose="02000503000000000000" pitchFamily="2" charset="0"/>
                <a:cs typeface="Immenhausen" panose="02000503000000000000" pitchFamily="2" charset="0"/>
              </a:rPr>
              <a:t>Ausbildungspanorama Landesverband Hessen e.V. 2019</a:t>
            </a:r>
            <a:endParaRPr lang="en-US" sz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922872"/>
              </p:ext>
            </p:extLst>
          </p:nvPr>
        </p:nvGraphicFramePr>
        <p:xfrm>
          <a:off x="3894324" y="920456"/>
          <a:ext cx="4068828" cy="19196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68828">
                  <a:extLst>
                    <a:ext uri="{9D8B030D-6E8A-4147-A177-3AD203B41FA5}">
                      <a16:colId xmlns:a16="http://schemas.microsoft.com/office/drawing/2014/main" val="142379138"/>
                    </a:ext>
                  </a:extLst>
                </a:gridCol>
              </a:tblGrid>
              <a:tr h="19196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20"/>
                        </a:spcAft>
                      </a:pPr>
                      <a:r>
                        <a:rPr lang="de-DE" sz="1000" b="1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Kurs für </a:t>
                      </a:r>
                      <a:r>
                        <a:rPr lang="de-DE" sz="1000" b="1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Meutenführungen</a:t>
                      </a:r>
                      <a:r>
                        <a:rPr lang="de-DE" sz="1000" b="1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795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Zielgruppe: 14-16 jährige </a:t>
                      </a:r>
                      <a:r>
                        <a:rPr lang="de-DE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Meutenführungen</a:t>
                      </a: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, oder welche, die es bald werden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85"/>
                        </a:spcAft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Kursvoraussetzung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: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705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Aktiv als </a:t>
                      </a:r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Meutenführung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oder </a:t>
                      </a:r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Meutenassistent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im Stamm 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Ziel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des </a:t>
                      </a: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Kurses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: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Arbeitsformen und Brauchtum der </a:t>
                      </a:r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Wölflingsstufe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kennenlernen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Ideen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für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Programmgestaltung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sammeln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705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Planung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und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Durchführung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von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Programm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Wann: Findet alle 1 ½ Jahre statt, das nächste Mal in den Herbstferien 2020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885" marR="73025" marT="730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479304"/>
                  </a:ext>
                </a:extLst>
              </a:tr>
            </a:tbl>
          </a:graphicData>
        </a:graphic>
      </p:graphicFrame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171445"/>
              </p:ext>
            </p:extLst>
          </p:nvPr>
        </p:nvGraphicFramePr>
        <p:xfrm>
          <a:off x="8205376" y="2381964"/>
          <a:ext cx="3310359" cy="31876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10359">
                  <a:extLst>
                    <a:ext uri="{9D8B030D-6E8A-4147-A177-3AD203B41FA5}">
                      <a16:colId xmlns:a16="http://schemas.microsoft.com/office/drawing/2014/main" val="3655342025"/>
                    </a:ext>
                  </a:extLst>
                </a:gridCol>
              </a:tblGrid>
              <a:tr h="318760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15"/>
                        </a:spcAft>
                      </a:pPr>
                      <a:r>
                        <a:rPr lang="de-DE" sz="1000" b="1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LAW (Landesausbildungswochenende)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5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Zielgruppe: alle, die sich für eines der Module interessieren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Module, die </a:t>
                      </a: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angeboten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werden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: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Erste Hilfe Kurs: kann auch für den Führerschein genutzt werden und ist für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95"/>
                        </a:spcAft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Pfadfinderspezifische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Notfälle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ausgelegt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15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StafüTreffen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: obligatorisches Treffen um Neuerungen im LV zu besprechen und kleine Fortbildung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795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inTeam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: Mini-Kurs für Pfadfinder*Innen, die ihr aktives Stammesleben langsam hinter sich lassen und in Zukunft vorstellen können, Kurse zu </a:t>
                      </a:r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teamen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5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Ihr könnt gerne mit Wünsche und Ideen für mögliche Module zu uns (LB Ausbildung) kommen!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Wann: jedes Jahr im ersten Quartal 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7155" marR="1225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941757"/>
                  </a:ext>
                </a:extLst>
              </a:tr>
            </a:tbl>
          </a:graphicData>
        </a:graphic>
      </p:graphicFrame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97802"/>
              </p:ext>
            </p:extLst>
          </p:nvPr>
        </p:nvGraphicFramePr>
        <p:xfrm>
          <a:off x="3894323" y="2895081"/>
          <a:ext cx="4074885" cy="21613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74885">
                  <a:extLst>
                    <a:ext uri="{9D8B030D-6E8A-4147-A177-3AD203B41FA5}">
                      <a16:colId xmlns:a16="http://schemas.microsoft.com/office/drawing/2014/main" val="2146207219"/>
                    </a:ext>
                  </a:extLst>
                </a:gridCol>
              </a:tblGrid>
              <a:tr h="21613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20"/>
                        </a:spcAft>
                      </a:pPr>
                      <a:r>
                        <a:rPr lang="de-DE" sz="1000" b="1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Kurs für Sippenführungen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795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Zielgruppe: 14-17 jährige Sippenführungen, oder welche, die es bald werden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Kursvoraussetzung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: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Grundwissen und -fertigkeiten im Bereich der </a:t>
                      </a:r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Pfadi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- Technik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705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(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zukünftige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)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Sipplinge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sollten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bekannt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sein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Ziel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des </a:t>
                      </a: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Kurses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: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9000"/>
                        </a:lnSpc>
                        <a:spcBef>
                          <a:spcPts val="0"/>
                        </a:spcBef>
                        <a:spcAft>
                          <a:spcPts val="7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Methoden der Pfadfinderstufe kennenlernen und vertiefen, Schwerpunkt FAHRT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705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Auseinandersetzung mit und Planung von gutem Programm 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Wann: Findet alle 1 ½ Jahre statt, das nächste Mal in den Osterferien 2020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6520" marR="73025" marT="742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5896517"/>
                  </a:ext>
                </a:extLst>
              </a:tr>
            </a:tbl>
          </a:graphicData>
        </a:graphic>
      </p:graphicFrame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33121"/>
              </p:ext>
            </p:extLst>
          </p:nvPr>
        </p:nvGraphicFramePr>
        <p:xfrm>
          <a:off x="3894322" y="5104895"/>
          <a:ext cx="4062775" cy="16555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62775">
                  <a:extLst>
                    <a:ext uri="{9D8B030D-6E8A-4147-A177-3AD203B41FA5}">
                      <a16:colId xmlns:a16="http://schemas.microsoft.com/office/drawing/2014/main" val="1564990013"/>
                    </a:ext>
                  </a:extLst>
                </a:gridCol>
              </a:tblGrid>
              <a:tr h="165556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710"/>
                        </a:spcAft>
                      </a:pPr>
                      <a:r>
                        <a:rPr lang="de-DE" sz="900" b="1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KfRR</a:t>
                      </a:r>
                      <a:r>
                        <a:rPr lang="de-DE" sz="900" b="1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795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Zielgruppe: ganze Runden zwischen 15 und 19 Jahren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Ziele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des </a:t>
                      </a: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Kurses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: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Kennenlernen der Arbeitsformen der R/</a:t>
                      </a:r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RStufe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Planung und Durchführung eines eigenen Projekts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705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Erleben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der R/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RStufe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Wann: das nächste Mal an den beiden Wochenenden 03.10.-06.10. und 15.11.-17.11.2019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6520" marR="73025" marT="711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701551"/>
                  </a:ext>
                </a:extLst>
              </a:tr>
            </a:tbl>
          </a:graphicData>
        </a:graphic>
      </p:graphicFrame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690038"/>
              </p:ext>
            </p:extLst>
          </p:nvPr>
        </p:nvGraphicFramePr>
        <p:xfrm>
          <a:off x="477814" y="4132163"/>
          <a:ext cx="3180340" cy="24752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80340">
                  <a:extLst>
                    <a:ext uri="{9D8B030D-6E8A-4147-A177-3AD203B41FA5}">
                      <a16:colId xmlns:a16="http://schemas.microsoft.com/office/drawing/2014/main" val="329191900"/>
                    </a:ext>
                  </a:extLst>
                </a:gridCol>
              </a:tblGrid>
              <a:tr h="247529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5"/>
                        </a:spcAft>
                      </a:pPr>
                      <a:r>
                        <a:rPr lang="de-DE" sz="1000" b="1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Basiskurs für junge R/</a:t>
                      </a:r>
                      <a:r>
                        <a:rPr lang="de-DE" sz="1000" b="1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R‘s</a:t>
                      </a:r>
                      <a:r>
                        <a:rPr lang="de-DE" sz="1000" b="1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795"/>
                        </a:spcAft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Zielgruppe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: 16-18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Kursvoraussetzung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: 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algn="l" fontAlgn="base">
                        <a:lnSpc>
                          <a:spcPct val="109000"/>
                        </a:lnSpc>
                        <a:spcBef>
                          <a:spcPts val="0"/>
                        </a:spcBef>
                        <a:spcAft>
                          <a:spcPts val="7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Motivierte Nicht-Gruppenführungen, die sich im Stamm engagieren wollen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algn="l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705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Quereinsteigende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Ziel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des </a:t>
                      </a: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Kurses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: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algn="l" fontAlgn="base">
                        <a:lnSpc>
                          <a:spcPct val="109000"/>
                        </a:lnSpc>
                        <a:spcBef>
                          <a:spcPts val="0"/>
                        </a:spcBef>
                        <a:spcAft>
                          <a:spcPts val="85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Eigenes Projekt planen und im Stamm durchführen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algn="l" fontAlgn="base">
                        <a:lnSpc>
                          <a:spcPct val="109000"/>
                        </a:lnSpc>
                        <a:spcBef>
                          <a:spcPts val="0"/>
                        </a:spcBef>
                        <a:spcAft>
                          <a:spcPts val="78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Für den Basiskurs selbst Programm planen und durchführen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Wann: Findet jedes Jahr in den Osterferien statt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 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73025" marT="749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27158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7495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208580"/>
              </p:ext>
            </p:extLst>
          </p:nvPr>
        </p:nvGraphicFramePr>
        <p:xfrm>
          <a:off x="1069014" y="1569710"/>
          <a:ext cx="3149958" cy="17464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49958">
                  <a:extLst>
                    <a:ext uri="{9D8B030D-6E8A-4147-A177-3AD203B41FA5}">
                      <a16:colId xmlns:a16="http://schemas.microsoft.com/office/drawing/2014/main" val="4117504897"/>
                    </a:ext>
                  </a:extLst>
                </a:gridCol>
              </a:tblGrid>
              <a:tr h="174643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905"/>
                        </a:spcAft>
                      </a:pPr>
                      <a:r>
                        <a:rPr lang="de-DE" sz="1000" b="1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Stafü</a:t>
                      </a:r>
                      <a:r>
                        <a:rPr lang="de-DE" sz="1000" b="1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Seminar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95250">
                        <a:lnSpc>
                          <a:spcPct val="127000"/>
                        </a:lnSpc>
                        <a:spcBef>
                          <a:spcPts val="0"/>
                        </a:spcBef>
                        <a:spcAft>
                          <a:spcPts val="665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Zielgruppe: 15- 20 jährige Stammesführung, auch Stellvertretungen (oder welche die es bald werden wollen)  Ziel des Kurses: 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 panose="020B0604020202020204" pitchFamily="34" charset="0"/>
                        <a:buChar char="•"/>
                      </a:pP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Grundlagen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der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35"/>
                        </a:spcAft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Stammesführungsarbeit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65"/>
                        </a:spcAft>
                        <a:buClr>
                          <a:srgbClr val="000000"/>
                        </a:buClr>
                        <a:buSzPts val="1100"/>
                        <a:buFont typeface="Arial" panose="020B0604020202020204" pitchFamily="34" charset="0"/>
                        <a:buChar char="•"/>
                      </a:pP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Überblick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über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das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Arbeitsfeld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Wann: Im Frühjahr jeden Jahres</a:t>
                      </a:r>
                      <a:r>
                        <a:rPr lang="de-DE" sz="10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65405" marT="730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7760539"/>
                  </a:ext>
                </a:extLst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800071"/>
              </p:ext>
            </p:extLst>
          </p:nvPr>
        </p:nvGraphicFramePr>
        <p:xfrm>
          <a:off x="4635322" y="672620"/>
          <a:ext cx="2857500" cy="2683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57500">
                  <a:extLst>
                    <a:ext uri="{9D8B030D-6E8A-4147-A177-3AD203B41FA5}">
                      <a16:colId xmlns:a16="http://schemas.microsoft.com/office/drawing/2014/main" val="3657338512"/>
                    </a:ext>
                  </a:extLst>
                </a:gridCol>
              </a:tblGrid>
              <a:tr h="26835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20"/>
                        </a:spcAft>
                      </a:pPr>
                      <a:r>
                        <a:rPr lang="de-DE" sz="1000" b="1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Grundkurs für Stammesführung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90000"/>
                        </a:lnSpc>
                        <a:spcBef>
                          <a:spcPts val="0"/>
                        </a:spcBef>
                        <a:spcAft>
                          <a:spcPts val="105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Zielgruppe: mindestens 17 Jahre alte Stammesführungen Kursvoraussetzungen: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8000"/>
                        </a:lnSpc>
                        <a:spcBef>
                          <a:spcPts val="0"/>
                        </a:spcBef>
                        <a:spcAft>
                          <a:spcPts val="105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mindestens 1 Jahr praktische Erfahrungen in der Stufen- oder Stammesführung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8000"/>
                        </a:lnSpc>
                        <a:spcBef>
                          <a:spcPts val="0"/>
                        </a:spcBef>
                        <a:spcAft>
                          <a:spcPts val="105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Besuch eines Grundkurses für Stufenführungen oder ein Jahr Mitarbeit in der Stammesführung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Besuch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eines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K-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Kurses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5"/>
                        </a:spcAft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Ziele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des </a:t>
                      </a: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Kurses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: 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8000"/>
                        </a:lnSpc>
                        <a:spcBef>
                          <a:spcPts val="0"/>
                        </a:spcBef>
                        <a:spcAft>
                          <a:spcPts val="105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Neue Ideen, Methoden und Hintergrundwissen zur praktischen Arbeit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Vermittlung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verschiedener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Führungsfähigkeiten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Wann: Findet jedes Jahr in den Osterferien statt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6520" marR="73025" marT="730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7671807"/>
                  </a:ext>
                </a:extLst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80482"/>
              </p:ext>
            </p:extLst>
          </p:nvPr>
        </p:nvGraphicFramePr>
        <p:xfrm>
          <a:off x="4635322" y="3574025"/>
          <a:ext cx="2857500" cy="25239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57500">
                  <a:extLst>
                    <a:ext uri="{9D8B030D-6E8A-4147-A177-3AD203B41FA5}">
                      <a16:colId xmlns:a16="http://schemas.microsoft.com/office/drawing/2014/main" val="1882670338"/>
                    </a:ext>
                  </a:extLst>
                </a:gridCol>
              </a:tblGrid>
              <a:tr h="252399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15"/>
                        </a:spcAft>
                      </a:pPr>
                      <a:r>
                        <a:rPr lang="de-DE" sz="1000" b="1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Grundkurs für Stufenführungen 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5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Zielgruppe: mind. 17-jährige Stufenführungen der Wölflings-, Pfadfinder- und R/R-Stufe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Kursvoraussetzungen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: 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1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Jahr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Praxiserfahrung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71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Besuch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eines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K-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Kurses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Ziele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des </a:t>
                      </a: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Kurses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: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Neue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Ideen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,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Methoden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und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95"/>
                        </a:spcAft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Hintergrundwissen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zur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praktischen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Arbeit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8000"/>
                        </a:lnSpc>
                        <a:spcBef>
                          <a:spcPts val="0"/>
                        </a:spcBef>
                        <a:spcAft>
                          <a:spcPts val="79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Hinterfragen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der Praxis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verschiedener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Stufenführungen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Wann: Findet jedes Jahr in den Osterferien statt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885" marR="113030" marT="7366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6928740"/>
                  </a:ext>
                </a:extLst>
              </a:tr>
            </a:tbl>
          </a:graphicData>
        </a:graphic>
      </p:graphicFrame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492918"/>
              </p:ext>
            </p:extLst>
          </p:nvPr>
        </p:nvGraphicFramePr>
        <p:xfrm>
          <a:off x="1069014" y="3677070"/>
          <a:ext cx="3149958" cy="19308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49958">
                  <a:extLst>
                    <a:ext uri="{9D8B030D-6E8A-4147-A177-3AD203B41FA5}">
                      <a16:colId xmlns:a16="http://schemas.microsoft.com/office/drawing/2014/main" val="3402061616"/>
                    </a:ext>
                  </a:extLst>
                </a:gridCol>
              </a:tblGrid>
              <a:tr h="19308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15"/>
                        </a:spcAft>
                      </a:pPr>
                      <a:r>
                        <a:rPr lang="de-DE" sz="1000" b="1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Schatzmeister Seminar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795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Zielgruppe:  </a:t>
                      </a:r>
                      <a:r>
                        <a:rPr lang="de-DE" sz="800" b="0" dirty="0" smtClean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angehende</a:t>
                      </a:r>
                      <a:r>
                        <a:rPr lang="de-DE" sz="800" b="0" baseline="0" dirty="0" smtClean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Schatzmeister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233680">
                        <a:lnSpc>
                          <a:spcPct val="148000"/>
                        </a:lnSpc>
                        <a:spcBef>
                          <a:spcPts val="0"/>
                        </a:spcBef>
                        <a:spcAft>
                          <a:spcPts val="510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Kursvoraussetzungen: Schatzmeister, auch Interessierte (oder welche die es bald werden wollen) Ziel des Kurses: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Fachgerechte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Anwendung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der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Mitgliederverwaltung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705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Professionelle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Abrechnungen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Wann: Findet nach Bedarf statt, teilt uns euer Interesse gerne mit! </a:t>
                      </a:r>
                      <a:r>
                        <a:rPr lang="de-DE" sz="800" b="0" u="sng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563C1"/>
                            </a:solidFill>
                          </a:uFill>
                          <a:latin typeface="Aleo" panose="020F0302020204030203" pitchFamily="34" charset="0"/>
                        </a:rPr>
                        <a:t>ausbildung@pfadfinden.de</a:t>
                      </a: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73025" marT="7366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737908"/>
                  </a:ext>
                </a:extLst>
              </a:tr>
            </a:tbl>
          </a:graphicData>
        </a:graphic>
      </p:graphicFrame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48659"/>
              </p:ext>
            </p:extLst>
          </p:nvPr>
        </p:nvGraphicFramePr>
        <p:xfrm>
          <a:off x="7909172" y="1781021"/>
          <a:ext cx="2952750" cy="34601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2750">
                  <a:extLst>
                    <a:ext uri="{9D8B030D-6E8A-4147-A177-3AD203B41FA5}">
                      <a16:colId xmlns:a16="http://schemas.microsoft.com/office/drawing/2014/main" val="3814370510"/>
                    </a:ext>
                  </a:extLst>
                </a:gridCol>
              </a:tblGrid>
              <a:tr h="34601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10"/>
                        </a:spcAft>
                      </a:pPr>
                      <a:r>
                        <a:rPr lang="de-DE" sz="1000" b="1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Gilwellkurs</a:t>
                      </a:r>
                      <a:r>
                        <a:rPr lang="de-DE" sz="1000" b="1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für aktive im Stamm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0" marR="108585">
                        <a:lnSpc>
                          <a:spcPct val="149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Zielgruppe: mindestens 18 jährige Stammesführungen und Stammesratsmitglieder aller Stufen Kursvoraussetzungen: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Besuch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eines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Grundkurses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705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Erfahrung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in der </a:t>
                      </a:r>
                      <a:r>
                        <a:rPr lang="en-US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Stammesarbeit</a:t>
                      </a:r>
                      <a:r>
                        <a:rPr lang="en-US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Ziele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des </a:t>
                      </a: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Kurses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: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9000"/>
                        </a:lnSpc>
                        <a:spcBef>
                          <a:spcPts val="0"/>
                        </a:spcBef>
                        <a:spcAft>
                          <a:spcPts val="8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Hinterfragung unserer Ziele und pädagogischen Konzeption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Auseinandersetzung mit Thematiken der Stammesarbeit (z.B. Stammesführungsstil,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Stufenarbeit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, </a:t>
                      </a: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Qualitätssicherung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und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5"/>
                        </a:spcAft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Stammesentwicklung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)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Planung und Zielsetzung für ein </a:t>
                      </a:r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Gilwellprojekt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9000"/>
                        </a:lnSpc>
                        <a:spcBef>
                          <a:spcPts val="0"/>
                        </a:spcBef>
                        <a:spcAft>
                          <a:spcPts val="78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Reflexion und Analyse der eigenen Person und Rolle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Außerdem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gibt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 </a:t>
                      </a: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es</a:t>
                      </a: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Aleo" panose="020F0302020204030203" pitchFamily="34" charset="0"/>
                        </a:rPr>
                        <a:t>: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Gilwellkurs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für Aktive in Land und Bund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</a:endParaRP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 panose="020B0604020202020204" pitchFamily="34" charset="0"/>
                        <a:buChar char="•"/>
                      </a:pPr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Gilwellkurs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Aleo" panose="020F0302020204030203" pitchFamily="34" charset="0"/>
                        </a:rPr>
                        <a:t> für Trainerinnen und Trainer </a:t>
                      </a:r>
                      <a:endParaRPr lang="en-US" sz="1100" b="0" u="none" strike="noStrike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Aleo" panose="020F0302020204030203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6520" marR="73025" marT="7366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94528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5487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659</Words>
  <Application>Microsoft Office PowerPoint</Application>
  <PresentationFormat>Grand écran</PresentationFormat>
  <Paragraphs>102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Aleo</vt:lpstr>
      <vt:lpstr>Arial</vt:lpstr>
      <vt:lpstr>Calibri</vt:lpstr>
      <vt:lpstr>Calibri Light</vt:lpstr>
      <vt:lpstr>Immenhausen</vt:lpstr>
      <vt:lpstr>Times New Roman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alisa.rieger@s2014.tu-chemnitz.de</dc:creator>
  <cp:lastModifiedBy>alisa.rieger@s2014.tu-chemnitz.de</cp:lastModifiedBy>
  <cp:revision>3</cp:revision>
  <dcterms:created xsi:type="dcterms:W3CDTF">2019-06-02T14:12:33Z</dcterms:created>
  <dcterms:modified xsi:type="dcterms:W3CDTF">2019-06-02T16:30:07Z</dcterms:modified>
</cp:coreProperties>
</file>